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7"/>
  </p:notesMasterIdLst>
  <p:sldIdLst>
    <p:sldId id="1137" r:id="rId3"/>
    <p:sldId id="1138" r:id="rId4"/>
    <p:sldId id="1139" r:id="rId5"/>
    <p:sldId id="285" r:id="rId6"/>
    <p:sldId id="1140" r:id="rId7"/>
    <p:sldId id="1141" r:id="rId8"/>
    <p:sldId id="1143" r:id="rId9"/>
    <p:sldId id="1142" r:id="rId10"/>
    <p:sldId id="1145" r:id="rId11"/>
    <p:sldId id="323" r:id="rId12"/>
    <p:sldId id="271" r:id="rId13"/>
    <p:sldId id="272" r:id="rId14"/>
    <p:sldId id="1146" r:id="rId15"/>
    <p:sldId id="265" r:id="rId16"/>
    <p:sldId id="325" r:id="rId17"/>
    <p:sldId id="326" r:id="rId18"/>
    <p:sldId id="327" r:id="rId19"/>
    <p:sldId id="1147" r:id="rId20"/>
    <p:sldId id="269" r:id="rId21"/>
    <p:sldId id="274" r:id="rId22"/>
    <p:sldId id="1148" r:id="rId23"/>
    <p:sldId id="331" r:id="rId24"/>
    <p:sldId id="332" r:id="rId25"/>
    <p:sldId id="2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42"/>
    <p:restoredTop sz="94694"/>
  </p:normalViewPr>
  <p:slideViewPr>
    <p:cSldViewPr snapToGrid="0" snapToObjects="1">
      <p:cViewPr varScale="1">
        <p:scale>
          <a:sx n="160" d="100"/>
          <a:sy n="160" d="100"/>
        </p:scale>
        <p:origin x="208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B00E6-6A50-6440-B858-2BD86E91C86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CA67D-2F71-2245-9620-553A6F75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4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FB32A3AE-A40C-E745-A466-C34D64D4BACE}" type="slidenum">
              <a:rPr lang="en-US" smtClean="0"/>
              <a:t>3</a:t>
            </a:fld>
            <a:fld id="{DA07B8FA-366B-CD4D-9605-99BAB9E8D09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65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89b2ecc62_1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589b2ecc62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8525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56a600c547_0_4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56a600c547_0_4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294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FB32A3AE-A40C-E745-A466-C34D64D4BACE}" type="slidenum">
              <a:rPr lang="en-US" smtClean="0"/>
              <a:t>4</a:t>
            </a:fld>
            <a:fld id="{DA07B8FA-366B-CD4D-9605-99BAB9E8D09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100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FB32A3AE-A40C-E745-A466-C34D64D4BACE}" type="slidenum">
              <a:rPr lang="en-US" smtClean="0"/>
              <a:t>5</a:t>
            </a:fld>
            <a:fld id="{DA07B8FA-366B-CD4D-9605-99BAB9E8D09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76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FB32A3AE-A40C-E745-A466-C34D64D4BACE}" type="slidenum">
              <a:rPr lang="en-US" smtClean="0"/>
              <a:t>6</a:t>
            </a:fld>
            <a:fld id="{DA07B8FA-366B-CD4D-9605-99BAB9E8D09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7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FB32A3AE-A40C-E745-A466-C34D64D4BACE}" type="slidenum">
              <a:rPr lang="en-US" smtClean="0"/>
              <a:t>7</a:t>
            </a:fld>
            <a:fld id="{DA07B8FA-366B-CD4D-9605-99BAB9E8D09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80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FB32A3AE-A40C-E745-A466-C34D64D4BACE}" type="slidenum">
              <a:rPr lang="en-US" smtClean="0"/>
              <a:t>8</a:t>
            </a:fld>
            <a:fld id="{DA07B8FA-366B-CD4D-9605-99BAB9E8D09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077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56a600c547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56a600c547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378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56a600c547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56a600c547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96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89b2ecc62_1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589b2ecc62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1133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DBDD-EFD1-F249-A455-7DDD5F3EF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FBC94-0411-CD40-B096-21284163F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55000-799A-2546-AD20-D7701F79B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01815-EE23-1F4A-9390-F05A6E5C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2B06C-2CFC-7243-B871-6007528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57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397B-872D-F642-9EE4-F4A26374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6082ED-0AD5-CD49-B7C8-7F7EE1A8D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97332-5DCC-AC45-A952-C626DD579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FE74E-8351-194C-A69D-C5D8759F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2CC31-CBD7-8F46-B74C-4ACCF8B45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91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3FC027-4E1B-7F41-BCFD-28F8BC3434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FBF64D-33B5-2044-B063-88A1F685C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203E8-5371-524D-B452-957B184B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C7033-4999-ED4F-82CE-E9EFEBD8C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22F21-E9C7-CE48-8431-5AD4FCE2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27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60228" y="4669934"/>
            <a:ext cx="5297138" cy="777687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960228" y="2531005"/>
            <a:ext cx="5297138" cy="1795989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i="0" u="none" spc="-140" baseline="0">
                <a:solidFill>
                  <a:schemeClr val="bg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960227" y="4492309"/>
            <a:ext cx="5135773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4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5"/>
          <p:cNvGrpSpPr/>
          <p:nvPr/>
        </p:nvGrpSpPr>
        <p:grpSpPr>
          <a:xfrm>
            <a:off x="-134679" y="-3320"/>
            <a:ext cx="12467112" cy="6864863"/>
            <a:chOff x="-134679" y="-3320"/>
            <a:chExt cx="12467112" cy="6861319"/>
          </a:xfrm>
        </p:grpSpPr>
        <p:sp>
          <p:nvSpPr>
            <p:cNvPr id="79" name="Google Shape;79;p15"/>
            <p:cNvSpPr/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elvetica Neue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80" name="Google Shape;80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5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5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5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5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5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5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5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5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5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5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15"/>
          <p:cNvGrpSpPr/>
          <p:nvPr/>
        </p:nvGrpSpPr>
        <p:grpSpPr>
          <a:xfrm>
            <a:off x="8703735" y="0"/>
            <a:ext cx="3488267" cy="745067"/>
            <a:chOff x="8703734" y="0"/>
            <a:chExt cx="3488266" cy="745067"/>
          </a:xfrm>
        </p:grpSpPr>
        <p:sp>
          <p:nvSpPr>
            <p:cNvPr id="92" name="Google Shape;92;p15"/>
            <p:cNvSpPr/>
            <p:nvPr/>
          </p:nvSpPr>
          <p:spPr>
            <a:xfrm>
              <a:off x="8703734" y="0"/>
              <a:ext cx="3488266" cy="745067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35000">
                  <a:srgbClr val="000000">
                    <a:alpha val="24705"/>
                  </a:srgbClr>
                </a:gs>
                <a:gs pos="100000">
                  <a:srgbClr val="000000">
                    <a:alpha val="2470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93" name="Google Shape;93;p1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100734" y="179037"/>
              <a:ext cx="1669125" cy="4051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p15"/>
          <p:cNvPicPr preferRelativeResize="0"/>
          <p:nvPr/>
        </p:nvPicPr>
        <p:blipFill rotWithShape="1">
          <a:blip r:embed="rId11">
            <a:alphaModFix/>
          </a:blip>
          <a:srcRect t="34473" r="54440" b="24638"/>
          <a:stretch/>
        </p:blipFill>
        <p:spPr>
          <a:xfrm>
            <a:off x="4633270" y="-3319"/>
            <a:ext cx="7573969" cy="68648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/>
          <p:nvPr/>
        </p:nvSpPr>
        <p:spPr>
          <a:xfrm>
            <a:off x="278331" y="745067"/>
            <a:ext cx="11617325" cy="5554133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618053" y="812802"/>
            <a:ext cx="10944523" cy="7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618055" y="1659119"/>
            <a:ext cx="10944464" cy="452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828754" lvl="2" indent="-4317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2438339" lvl="3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3047924" lvl="4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08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60228" y="4669934"/>
            <a:ext cx="5297138" cy="777687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960228" y="2531005"/>
            <a:ext cx="5297138" cy="1795989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i="0" u="none" spc="-140" baseline="0">
                <a:solidFill>
                  <a:schemeClr val="bg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960227" y="4492309"/>
            <a:ext cx="5135773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89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0"/>
            <a:ext cx="12192000" cy="4794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7788" y="716934"/>
            <a:ext cx="4372779" cy="3999374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3391498"/>
            <a:ext cx="12192000" cy="2781628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47D20C-35AF-2040-833A-DFAEAAEBC8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1136" y="1410789"/>
            <a:ext cx="5205193" cy="9964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061137" y="5366464"/>
            <a:ext cx="9138512" cy="777687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1061136" y="3726495"/>
            <a:ext cx="9138513" cy="1297029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i="0" u="none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1061136" y="5188839"/>
            <a:ext cx="9138513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4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D7BEC7-4B7C-4344-A22A-6080EA5BC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7768" y="1737230"/>
            <a:ext cx="9994231" cy="512077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47851" y="3485631"/>
            <a:ext cx="9784315" cy="1010448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rgbClr val="282C32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947852" y="1778267"/>
            <a:ext cx="9784316" cy="1289625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4800" b="0" i="0" u="none" spc="-140" baseline="0" dirty="0">
                <a:solidFill>
                  <a:schemeClr val="tx1"/>
                </a:solidFill>
                <a:effectLst/>
                <a:latin typeface="Rubik Medium" pitchFamily="2" charset="-79"/>
                <a:cs typeface="Rubik Medium" pitchFamily="2" charset="-79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947851" y="3322546"/>
            <a:ext cx="8035728" cy="0"/>
          </a:xfrm>
          <a:prstGeom prst="line">
            <a:avLst/>
          </a:prstGeom>
          <a:ln w="3175"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8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Mess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798862" y="2001898"/>
            <a:ext cx="7703454" cy="2863564"/>
          </a:xfrm>
        </p:spPr>
        <p:txBody>
          <a:bodyPr lIns="0" tIns="0" rIns="0" bIns="0" anchor="ctr" anchorCtr="0">
            <a:noAutofit/>
          </a:bodyPr>
          <a:lstStyle>
            <a:lvl1pPr algn="l">
              <a:defRPr sz="4800" b="0" i="0" u="none" spc="-140" baseline="0">
                <a:solidFill>
                  <a:schemeClr val="tx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83000" y="0"/>
            <a:ext cx="450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59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351623-EDC2-1447-8D11-8AD7BBDEE330}"/>
              </a:ext>
            </a:extLst>
          </p:cNvPr>
          <p:cNvSpPr/>
          <p:nvPr userDrawn="1"/>
        </p:nvSpPr>
        <p:spPr>
          <a:xfrm>
            <a:off x="0" y="6180667"/>
            <a:ext cx="12192000" cy="67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4EA4DB-2E00-BF42-9B1E-BD5C288C09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7768" y="1737230"/>
            <a:ext cx="9994231" cy="512077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6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66B3-06A1-A04F-82F0-1365607F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39B67-1FFE-FF4F-B8C0-E1FECC74D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E435-C8D9-F245-8D2A-3B45BAA5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21EC1-9740-9C40-AF6A-6C88D7C38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A20D6-DF98-3E44-872F-203D05566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59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351623-EDC2-1447-8D11-8AD7BBDEE330}"/>
              </a:ext>
            </a:extLst>
          </p:cNvPr>
          <p:cNvSpPr/>
          <p:nvPr userDrawn="1"/>
        </p:nvSpPr>
        <p:spPr>
          <a:xfrm>
            <a:off x="0" y="6180667"/>
            <a:ext cx="12192000" cy="67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71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351623-EDC2-1447-8D11-8AD7BBDEE330}"/>
              </a:ext>
            </a:extLst>
          </p:cNvPr>
          <p:cNvSpPr/>
          <p:nvPr userDrawn="1"/>
        </p:nvSpPr>
        <p:spPr>
          <a:xfrm>
            <a:off x="0" y="6180667"/>
            <a:ext cx="12192000" cy="67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FE005-4AB7-C04E-88A5-A77AE04DA4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7931"/>
          <a:stretch/>
        </p:blipFill>
        <p:spPr>
          <a:xfrm>
            <a:off x="-1" y="5871700"/>
            <a:ext cx="12192000" cy="9863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8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/>
          <p:cNvSpPr>
            <a:spLocks noGrp="1"/>
          </p:cNvSpPr>
          <p:nvPr userDrawn="1">
            <p:ph sz="quarter" idx="11"/>
          </p:nvPr>
        </p:nvSpPr>
        <p:spPr>
          <a:xfrm>
            <a:off x="570620" y="1030559"/>
            <a:ext cx="4049280" cy="4760913"/>
          </a:xfrm>
        </p:spPr>
        <p:txBody>
          <a:bodyPr anchor="ctr">
            <a:normAutofit/>
          </a:bodyPr>
          <a:lstStyle>
            <a:lvl1pPr marL="0" indent="0" algn="ctr">
              <a:buFont typeface="Wingdings" charset="2"/>
              <a:buNone/>
              <a:tabLst/>
              <a:defRPr sz="4000">
                <a:solidFill>
                  <a:srgbClr val="282C3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15525" y="1030559"/>
            <a:ext cx="0" cy="4760913"/>
          </a:xfrm>
          <a:prstGeom prst="line">
            <a:avLst/>
          </a:prstGeom>
          <a:ln>
            <a:solidFill>
              <a:srgbClr val="2C2C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 userDrawn="1">
            <p:ph sz="quarter" idx="12"/>
          </p:nvPr>
        </p:nvSpPr>
        <p:spPr>
          <a:xfrm>
            <a:off x="4997968" y="1030288"/>
            <a:ext cx="6613525" cy="4760912"/>
          </a:xfrm>
        </p:spPr>
        <p:txBody>
          <a:bodyPr anchor="ctr">
            <a:normAutofit/>
          </a:bodyPr>
          <a:lstStyle>
            <a:lvl1pPr marL="349250" indent="-349250">
              <a:tabLst/>
              <a:defRPr sz="2400">
                <a:solidFill>
                  <a:srgbClr val="282C32"/>
                </a:solidFill>
              </a:defRPr>
            </a:lvl1pPr>
            <a:lvl2pPr>
              <a:defRPr sz="2000">
                <a:solidFill>
                  <a:srgbClr val="282C32"/>
                </a:solidFill>
              </a:defRPr>
            </a:lvl2pPr>
            <a:lvl3pPr>
              <a:defRPr sz="1800">
                <a:solidFill>
                  <a:srgbClr val="282C32"/>
                </a:solidFill>
              </a:defRPr>
            </a:lvl3pPr>
            <a:lvl4pPr>
              <a:defRPr sz="1600">
                <a:solidFill>
                  <a:srgbClr val="282C32"/>
                </a:solidFill>
              </a:defRPr>
            </a:lvl4pPr>
            <a:lvl5pPr>
              <a:defRPr sz="1600">
                <a:solidFill>
                  <a:srgbClr val="282C3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08B3D6D-E07E-D74A-8F51-FEB4190F0C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207"/>
          <a:stretch/>
        </p:blipFill>
        <p:spPr>
          <a:xfrm>
            <a:off x="9450840" y="0"/>
            <a:ext cx="2741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9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78EC3-6184-8A40-8B90-7BE8858D3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1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57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D5AE5-618D-CE45-B711-0EB7FC09E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7361" b="3841"/>
          <a:stretch/>
        </p:blipFill>
        <p:spPr>
          <a:xfrm>
            <a:off x="0" y="0"/>
            <a:ext cx="12192000" cy="1842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1B85F-8B95-BF4E-AF46-470CFA19AA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9166" y="475011"/>
            <a:ext cx="2867942" cy="54900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4603DCB6-309A-DC4A-918C-4CD42B875C17}"/>
              </a:ext>
            </a:extLst>
          </p:cNvPr>
          <p:cNvSpPr/>
          <p:nvPr userDrawn="1"/>
        </p:nvSpPr>
        <p:spPr>
          <a:xfrm>
            <a:off x="0" y="921428"/>
            <a:ext cx="12192000" cy="2781628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AA87E9-A80B-8E4A-93A6-FCDFBE8E4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6275" y="1802379"/>
            <a:ext cx="6929438" cy="503078"/>
          </a:xfrm>
        </p:spPr>
        <p:txBody>
          <a:bodyPr tIns="0" bIns="0" anchor="b">
            <a:noAutofit/>
          </a:bodyPr>
          <a:lstStyle>
            <a:lvl1pPr>
              <a:defRPr sz="2800" b="1" i="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9464133-5182-1D40-8F6D-5BD4C2E599C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86275" y="2323010"/>
            <a:ext cx="6929438" cy="347781"/>
          </a:xfrm>
        </p:spPr>
        <p:txBody>
          <a:bodyPr tIns="0" bIns="0" anchor="t">
            <a:noAutofit/>
          </a:bodyPr>
          <a:lstStyle>
            <a:lvl1pPr marL="0" indent="0">
              <a:buNone/>
              <a:defRPr sz="20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08D28DA5-CF45-554A-A315-F8A1002760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6275" y="4777792"/>
            <a:ext cx="6929438" cy="1481430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6D822A38-AB3C-C048-AA7B-ED6EF7A825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486275" y="4301833"/>
            <a:ext cx="6929438" cy="423691"/>
          </a:xfrm>
        </p:spPr>
        <p:txBody>
          <a:bodyPr anchor="t">
            <a:noAutofit/>
          </a:bodyPr>
          <a:lstStyle>
            <a:lvl1pPr marL="0" indent="0">
              <a:buNone/>
              <a:defRPr sz="2000" b="0" i="0">
                <a:latin typeface="Rubik Medium" pitchFamily="2" charset="-79"/>
                <a:cs typeface="Rubik Medium" pitchFamily="2" charset="-79"/>
              </a:defRPr>
            </a:lvl1pPr>
          </a:lstStyle>
          <a:p>
            <a:pPr lvl="0"/>
            <a:r>
              <a:rPr lang="en-US" dirty="0"/>
              <a:t>Talk Title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BBD229F-A5BF-904C-A352-D6F4A82BD0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213" y="1862138"/>
            <a:ext cx="3371850" cy="43830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9EA52E4C-8AD2-9A4E-AB5A-9199FE1F07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86275" y="2723059"/>
            <a:ext cx="6929438" cy="1359665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400" dirty="0"/>
            </a:lvl1pPr>
          </a:lstStyle>
          <a:p>
            <a:pPr marL="346075" lvl="0" indent="-346075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10280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5"/>
          <p:cNvGrpSpPr/>
          <p:nvPr/>
        </p:nvGrpSpPr>
        <p:grpSpPr>
          <a:xfrm>
            <a:off x="-134679" y="-3320"/>
            <a:ext cx="12467112" cy="6864863"/>
            <a:chOff x="-134679" y="-3320"/>
            <a:chExt cx="12467112" cy="6861319"/>
          </a:xfrm>
        </p:grpSpPr>
        <p:sp>
          <p:nvSpPr>
            <p:cNvPr id="79" name="Google Shape;79;p15"/>
            <p:cNvSpPr/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elvetica Neue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80" name="Google Shape;80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5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5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5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5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5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5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5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5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5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5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15"/>
          <p:cNvGrpSpPr/>
          <p:nvPr/>
        </p:nvGrpSpPr>
        <p:grpSpPr>
          <a:xfrm>
            <a:off x="8703735" y="0"/>
            <a:ext cx="3488267" cy="745067"/>
            <a:chOff x="8703734" y="0"/>
            <a:chExt cx="3488266" cy="745067"/>
          </a:xfrm>
        </p:grpSpPr>
        <p:sp>
          <p:nvSpPr>
            <p:cNvPr id="92" name="Google Shape;92;p15"/>
            <p:cNvSpPr/>
            <p:nvPr/>
          </p:nvSpPr>
          <p:spPr>
            <a:xfrm>
              <a:off x="8703734" y="0"/>
              <a:ext cx="3488266" cy="745067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35000">
                  <a:srgbClr val="000000">
                    <a:alpha val="24705"/>
                  </a:srgbClr>
                </a:gs>
                <a:gs pos="100000">
                  <a:srgbClr val="000000">
                    <a:alpha val="2470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93" name="Google Shape;93;p1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100734" y="179037"/>
              <a:ext cx="1669125" cy="4051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p15"/>
          <p:cNvPicPr preferRelativeResize="0"/>
          <p:nvPr/>
        </p:nvPicPr>
        <p:blipFill rotWithShape="1">
          <a:blip r:embed="rId11">
            <a:alphaModFix/>
          </a:blip>
          <a:srcRect t="34473" r="54440" b="24638"/>
          <a:stretch/>
        </p:blipFill>
        <p:spPr>
          <a:xfrm>
            <a:off x="4633270" y="-3319"/>
            <a:ext cx="7573969" cy="68648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/>
          <p:nvPr/>
        </p:nvSpPr>
        <p:spPr>
          <a:xfrm>
            <a:off x="278331" y="745067"/>
            <a:ext cx="11617325" cy="5554133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618053" y="812802"/>
            <a:ext cx="10944523" cy="7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618055" y="1659119"/>
            <a:ext cx="10944464" cy="452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828754" lvl="2" indent="-4317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2438339" lvl="3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3047924" lvl="4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276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10ED2-254C-2245-A2FA-3D8368E7C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6645B-39A1-0042-A9CA-65B9F01D3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C8D82-AB38-104E-B309-04A4004A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13101-0F1C-1047-8283-45B354FC4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19DB2-88DC-B14B-BC30-68962CBB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50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EE05-6014-B94A-A211-068F6F481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9A082-026F-B94D-BCA4-7DE55C433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1FDB4-BE87-9D4E-837E-AE6ECD923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29CC2-4EBA-C042-8046-56B98BFA7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9F1F7-79EB-2741-B047-BDF77B96E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6BC88-5995-664F-90D6-69108F85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2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32E7B-91D5-7548-873A-EA52DBEB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8190F-BC4F-964B-9E36-FED0C34FA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43A4D-EF6E-0C40-81B7-A7C4BFFAD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651F37-03F2-884D-AD0B-690C0149A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A8199-77B1-1648-A88B-C5C08514CE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E0199A-F4DB-4F40-9AE8-A0DEA783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26EA10-94CD-BB4F-9890-EFED904C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F1192-EE8F-3647-B9A7-7083C9DC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2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5824C-97D1-BB47-A621-B226A1045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29150A-C7DF-3546-AF85-824A705FA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E13C1-95B8-754D-B907-0E62D5AAD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D26B0-8033-384F-AA2B-55DA4546D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62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FDB39-225C-1C46-8EBE-BD9893E4E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551DC-DC11-8747-BC86-9D62F55D3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FC9F1-DCE3-0D42-9C9A-3F4C4749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9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A1C3-B128-1746-ACCF-255D95BD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EDCE-8F44-E042-B566-62CCF6AA4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56EE9-1929-FC44-BD8B-0AE85EBCA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FD441-7A83-8C43-9489-1B264C01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5D2B7-02DB-EA49-8DE9-546158601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4A028-22FB-3F40-BF59-42045AE6F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6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A1A9-D519-5E4C-8E8C-1A97EE97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1DA113-20B2-9C4A-AB00-014C64780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DC0C6-DCBA-EA4C-A84B-E23682CB4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276A4-5B25-474E-921B-A76ED9218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47C4A-C23E-0247-B2BB-6C083F1F1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1D511-A7DE-B440-B29D-AA1037A22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40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3A0119-DDB2-DB41-A6E2-D434FE5A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A0F68-65B5-E145-9319-9AF9098C1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4AD4-68C0-724F-955A-E8F02D45E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8FD10-C508-684D-A497-253216A68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06CB4-0DE3-8A48-B892-3EA4B1737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9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002BF5-4260-D648-961C-3762DD2E6E7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6305550"/>
            <a:ext cx="12192000" cy="552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442" y="239058"/>
            <a:ext cx="11122460" cy="1078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441" y="1436741"/>
            <a:ext cx="11122461" cy="469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5939" y="6519320"/>
            <a:ext cx="3020122" cy="2092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 dirty="0">
                <a:solidFill>
                  <a:schemeClr val="bg1">
                    <a:alpha val="60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  <a:sym typeface="Symbol"/>
              </a:rPr>
              <a:t>© 2019 InfluxData. All rights reserved.</a:t>
            </a:r>
            <a:r>
              <a:rPr lang="en-US" sz="900" b="0" i="0" kern="1200" baseline="0" dirty="0">
                <a:solidFill>
                  <a:schemeClr val="bg1">
                    <a:alpha val="60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  <a:sym typeface="Symbol"/>
              </a:rPr>
              <a:t> </a:t>
            </a:r>
            <a:endParaRPr lang="en-US" sz="900" dirty="0">
              <a:solidFill>
                <a:schemeClr val="bg1">
                  <a:alpha val="60000"/>
                </a:schemeClr>
              </a:solidFill>
              <a:latin typeface="Rubik" pitchFamily="2" charset="-79"/>
              <a:ea typeface="Helvetica Neue" charset="0"/>
              <a:cs typeface="Rubik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1933" y="6519320"/>
            <a:ext cx="1265970" cy="1992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A86F24-19EF-7741-955D-D24726FB20C9}" type="slidenum">
              <a:rPr lang="en-US" sz="900" smtClean="0">
                <a:solidFill>
                  <a:schemeClr val="bg1">
                    <a:alpha val="60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chemeClr val="bg1">
                  <a:alpha val="60000"/>
                </a:schemeClr>
              </a:solidFill>
              <a:latin typeface="Rubik" pitchFamily="2" charset="-79"/>
              <a:ea typeface="Helvetica Neue" charset="0"/>
              <a:cs typeface="Rubik" pitchFamily="2" charset="-79"/>
            </a:endParaRPr>
          </a:p>
          <a:p>
            <a:pPr algn="r"/>
            <a:endParaRPr lang="en-US" sz="900" b="0" i="0" dirty="0">
              <a:solidFill>
                <a:schemeClr val="bg1">
                  <a:alpha val="60000"/>
                </a:schemeClr>
              </a:solidFill>
              <a:latin typeface="Rubik" pitchFamily="2" charset="-79"/>
              <a:ea typeface="Helvetica Neue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6304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6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2C2C38"/>
          </a:solidFill>
          <a:latin typeface="Rubik Medium" pitchFamily="2" charset="-79"/>
          <a:ea typeface="Helvetica Neue" charset="0"/>
          <a:cs typeface="Rubik Medium" pitchFamily="2" charset="-79"/>
        </a:defRPr>
      </a:lvl1pPr>
    </p:titleStyle>
    <p:bodyStyle>
      <a:lvl1pPr marL="346075" indent="-346075" algn="l" defTabSz="914400" rtl="0" eaLnBrk="1" latinLnBrk="0" hangingPunct="1">
        <a:lnSpc>
          <a:spcPct val="100000"/>
        </a:lnSpc>
        <a:spcBef>
          <a:spcPts val="1000"/>
        </a:spcBef>
        <a:buClrTx/>
        <a:buSzPct val="100000"/>
        <a:buFont typeface="Arial" charset="0"/>
        <a:buChar char="•"/>
        <a:tabLst/>
        <a:defRPr sz="28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ClrTx/>
        <a:buFont typeface="Helvetica" charset="-52"/>
        <a:buChar char="–"/>
        <a:tabLst/>
        <a:defRPr sz="24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Tx/>
        <a:buFont typeface="Arial" charset="0"/>
        <a:buChar char="•"/>
        <a:tabLst/>
        <a:defRPr sz="20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Tx/>
        <a:buFont typeface="LucidaGrande" charset="0"/>
        <a:buChar char="▫︎"/>
        <a:defRPr sz="18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Tx/>
        <a:buFont typeface=".AppleSystemUIFont" charset="-120"/>
        <a:buChar char="-"/>
        <a:defRPr sz="18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b-engines.com/en/ranking_categories" TargetMode="Externa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844CE45-509E-F649-90A4-98FCBA6E24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7800" lvl="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lvl="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lvl="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lvl="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Data-driven</a:t>
            </a:r>
            <a:br>
              <a:rPr lang="en" dirty="0"/>
            </a:br>
            <a:r>
              <a:rPr lang="en" dirty="0"/>
              <a:t>Decision Making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3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0E4230-E142-204B-B79C-12F0B08F02D4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AC06F-A168-5046-8342-4FE78127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What’s the difference?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EFFD-631F-7240-8C68-4860D1EDE9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74F62-F252-1D42-BDCC-6FFB9C0CFAD7}"/>
              </a:ext>
            </a:extLst>
          </p:cNvPr>
          <p:cNvSpPr txBox="1"/>
          <p:nvPr/>
        </p:nvSpPr>
        <p:spPr>
          <a:xfrm>
            <a:off x="5773747" y="4707489"/>
            <a:ext cx="62029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schemeClr val="bg1"/>
                </a:solidFill>
              </a:rPr>
              <a:t>VS.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34A25C-2E1A-F143-9C95-4559D17B019B}"/>
              </a:ext>
            </a:extLst>
          </p:cNvPr>
          <p:cNvSpPr/>
          <p:nvPr/>
        </p:nvSpPr>
        <p:spPr>
          <a:xfrm>
            <a:off x="2664273" y="3173604"/>
            <a:ext cx="1236492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regular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38713-7FB1-4B43-9095-C3DCA4FFBE24}"/>
              </a:ext>
            </a:extLst>
          </p:cNvPr>
          <p:cNvSpPr/>
          <p:nvPr/>
        </p:nvSpPr>
        <p:spPr>
          <a:xfrm>
            <a:off x="8446873" y="3259659"/>
            <a:ext cx="1425647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irregular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7F5892-483F-2545-B5B2-993CD1264BDB}"/>
              </a:ext>
            </a:extLst>
          </p:cNvPr>
          <p:cNvSpPr/>
          <p:nvPr/>
        </p:nvSpPr>
        <p:spPr>
          <a:xfrm>
            <a:off x="2655779" y="5575048"/>
            <a:ext cx="1475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metrics</a:t>
            </a:r>
            <a:endParaRPr lang="en-US" sz="24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BBB8D3-C444-4D4F-8E2B-CD59BD2F2973}"/>
              </a:ext>
            </a:extLst>
          </p:cNvPr>
          <p:cNvSpPr/>
          <p:nvPr/>
        </p:nvSpPr>
        <p:spPr>
          <a:xfrm>
            <a:off x="8571906" y="5480184"/>
            <a:ext cx="1316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events</a:t>
            </a:r>
            <a:endParaRPr lang="en-US" sz="2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6D2523-EA97-BE4D-ACEC-7F25F65FC7BB}"/>
              </a:ext>
            </a:extLst>
          </p:cNvPr>
          <p:cNvSpPr/>
          <p:nvPr/>
        </p:nvSpPr>
        <p:spPr>
          <a:xfrm>
            <a:off x="3340955" y="1593131"/>
            <a:ext cx="5588646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both of them are time series, but …</a:t>
            </a:r>
            <a:endParaRPr lang="en-US" sz="1600" dirty="0"/>
          </a:p>
        </p:txBody>
      </p:sp>
      <p:pic>
        <p:nvPicPr>
          <p:cNvPr id="20" name="Google Shape;1630;p236">
            <a:extLst>
              <a:ext uri="{FF2B5EF4-FFF2-40B4-BE49-F238E27FC236}">
                <a16:creationId xmlns:a16="http://schemas.microsoft.com/office/drawing/2014/main" id="{EB0E8E31-0987-D648-84E3-055C2229113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830" t="2280" r="10350" b="54923"/>
          <a:stretch/>
        </p:blipFill>
        <p:spPr>
          <a:xfrm>
            <a:off x="336605" y="3758054"/>
            <a:ext cx="5514727" cy="1664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630;p236">
            <a:extLst>
              <a:ext uri="{FF2B5EF4-FFF2-40B4-BE49-F238E27FC236}">
                <a16:creationId xmlns:a16="http://schemas.microsoft.com/office/drawing/2014/main" id="{671A669B-0651-A84A-A81A-B4F97C8B0A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830" t="44835" r="10350" b="9341"/>
          <a:stretch/>
        </p:blipFill>
        <p:spPr>
          <a:xfrm>
            <a:off x="6359751" y="3813656"/>
            <a:ext cx="5514727" cy="178190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641;p237">
            <a:extLst>
              <a:ext uri="{FF2B5EF4-FFF2-40B4-BE49-F238E27FC236}">
                <a16:creationId xmlns:a16="http://schemas.microsoft.com/office/drawing/2014/main" id="{95526A8F-BAB8-4046-933D-650C4DEE839E}"/>
              </a:ext>
            </a:extLst>
          </p:cNvPr>
          <p:cNvSpPr txBox="1"/>
          <p:nvPr/>
        </p:nvSpPr>
        <p:spPr>
          <a:xfrm>
            <a:off x="1702955" y="2172585"/>
            <a:ext cx="3276000" cy="97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We monitor the phenomena</a:t>
            </a:r>
            <a:endParaRPr sz="2667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Google Shape;1641;p237">
            <a:extLst>
              <a:ext uri="{FF2B5EF4-FFF2-40B4-BE49-F238E27FC236}">
                <a16:creationId xmlns:a16="http://schemas.microsoft.com/office/drawing/2014/main" id="{90C9B5AF-3BE0-DC4C-9AEE-544506A68D46}"/>
              </a:ext>
            </a:extLst>
          </p:cNvPr>
          <p:cNvSpPr txBox="1"/>
          <p:nvPr/>
        </p:nvSpPr>
        <p:spPr>
          <a:xfrm>
            <a:off x="7086050" y="2172585"/>
            <a:ext cx="4062127" cy="97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667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The phenomena happen and we observe them</a:t>
            </a:r>
          </a:p>
        </p:txBody>
      </p:sp>
    </p:spTree>
    <p:extLst>
      <p:ext uri="{BB962C8B-B14F-4D97-AF65-F5344CB8AC3E}">
        <p14:creationId xmlns:p14="http://schemas.microsoft.com/office/powerpoint/2010/main" val="99298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237"/>
          <p:cNvSpPr/>
          <p:nvPr/>
        </p:nvSpPr>
        <p:spPr>
          <a:xfrm>
            <a:off x="1099960" y="2244581"/>
            <a:ext cx="9963600" cy="3222400"/>
          </a:xfrm>
          <a:prstGeom prst="rect">
            <a:avLst/>
          </a:prstGeom>
          <a:solidFill>
            <a:schemeClr val="dk1">
              <a:alpha val="74900"/>
            </a:scheme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867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9" name="Google Shape;1639;p237"/>
          <p:cNvSpPr txBox="1"/>
          <p:nvPr/>
        </p:nvSpPr>
        <p:spPr>
          <a:xfrm>
            <a:off x="1140224" y="2392359"/>
            <a:ext cx="4932800" cy="10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Regular Time Series</a:t>
            </a:r>
            <a:endParaRPr sz="320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40" name="Google Shape;1640;p237"/>
          <p:cNvSpPr txBox="1"/>
          <p:nvPr/>
        </p:nvSpPr>
        <p:spPr>
          <a:xfrm>
            <a:off x="6125313" y="2392359"/>
            <a:ext cx="4935200" cy="10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Irregular Time Series</a:t>
            </a:r>
            <a:endParaRPr sz="320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41" name="Google Shape;1641;p237"/>
          <p:cNvSpPr txBox="1"/>
          <p:nvPr/>
        </p:nvSpPr>
        <p:spPr>
          <a:xfrm>
            <a:off x="1901055" y="3518959"/>
            <a:ext cx="3276000" cy="1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Measurements </a:t>
            </a:r>
            <a:r>
              <a:rPr lang="en" sz="24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gathered</a:t>
            </a:r>
            <a:r>
              <a:rPr lang="en" sz="2400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at </a:t>
            </a:r>
            <a:r>
              <a:rPr lang="en" sz="2400" i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regular</a:t>
            </a:r>
            <a:r>
              <a:rPr lang="en" sz="2400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time intervals</a:t>
            </a:r>
            <a:endParaRPr sz="24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42" name="Google Shape;1642;p237"/>
          <p:cNvSpPr txBox="1"/>
          <p:nvPr/>
        </p:nvSpPr>
        <p:spPr>
          <a:xfrm>
            <a:off x="6923313" y="3518959"/>
            <a:ext cx="3276000" cy="1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Measurements </a:t>
            </a:r>
            <a:r>
              <a:rPr lang="en" sz="24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observed</a:t>
            </a:r>
            <a:r>
              <a:rPr lang="en" sz="2400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at </a:t>
            </a:r>
            <a:r>
              <a:rPr lang="en" sz="2400" i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irregular</a:t>
            </a:r>
            <a:r>
              <a:rPr lang="en" sz="2400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time intervals</a:t>
            </a:r>
            <a:endParaRPr sz="24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43" name="Google Shape;1643;p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1826" y="1491956"/>
            <a:ext cx="4981860" cy="682957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Google Shape;1644;p237"/>
          <p:cNvSpPr/>
          <p:nvPr/>
        </p:nvSpPr>
        <p:spPr>
          <a:xfrm>
            <a:off x="1099961" y="1491956"/>
            <a:ext cx="4990400" cy="7528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Metrics</a:t>
            </a:r>
            <a:endParaRPr sz="1467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45" name="Google Shape;1645;p237"/>
          <p:cNvSpPr/>
          <p:nvPr/>
        </p:nvSpPr>
        <p:spPr>
          <a:xfrm>
            <a:off x="6064408" y="1491956"/>
            <a:ext cx="4990400" cy="752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Events</a:t>
            </a:r>
            <a:endParaRPr sz="1467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646" name="Google Shape;1646;p237"/>
          <p:cNvCxnSpPr/>
          <p:nvPr/>
        </p:nvCxnSpPr>
        <p:spPr>
          <a:xfrm>
            <a:off x="6064408" y="1491956"/>
            <a:ext cx="0" cy="394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7" name="Google Shape;1647;p237"/>
          <p:cNvCxnSpPr/>
          <p:nvPr/>
        </p:nvCxnSpPr>
        <p:spPr>
          <a:xfrm>
            <a:off x="1579493" y="3367987"/>
            <a:ext cx="3946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48" name="Google Shape;1648;p237"/>
          <p:cNvCxnSpPr/>
          <p:nvPr/>
        </p:nvCxnSpPr>
        <p:spPr>
          <a:xfrm>
            <a:off x="6578213" y="3367987"/>
            <a:ext cx="3946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39873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38"/>
          <p:cNvSpPr/>
          <p:nvPr/>
        </p:nvSpPr>
        <p:spPr>
          <a:xfrm>
            <a:off x="1114136" y="2935944"/>
            <a:ext cx="9963600" cy="2428400"/>
          </a:xfrm>
          <a:prstGeom prst="rect">
            <a:avLst/>
          </a:prstGeom>
          <a:solidFill>
            <a:schemeClr val="dk1">
              <a:alpha val="74900"/>
            </a:scheme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867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4" name="Google Shape;1654;p238"/>
          <p:cNvSpPr/>
          <p:nvPr/>
        </p:nvSpPr>
        <p:spPr>
          <a:xfrm>
            <a:off x="1114136" y="1566793"/>
            <a:ext cx="9963600" cy="1369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867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55" name="Google Shape;1655;p238"/>
          <p:cNvCxnSpPr/>
          <p:nvPr/>
        </p:nvCxnSpPr>
        <p:spPr>
          <a:xfrm>
            <a:off x="6096000" y="2935961"/>
            <a:ext cx="5600" cy="240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6" name="Google Shape;1656;p238"/>
          <p:cNvSpPr txBox="1"/>
          <p:nvPr/>
        </p:nvSpPr>
        <p:spPr>
          <a:xfrm>
            <a:off x="1619557" y="1623987"/>
            <a:ext cx="91016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Summarization of Events</a:t>
            </a:r>
            <a:endParaRPr sz="3200" b="1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algn="ctr"/>
            <a:r>
              <a:rPr lang="en" sz="2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Events become regular time intervals, for example</a:t>
            </a:r>
            <a:endParaRPr sz="2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algn="ctr"/>
            <a:endParaRPr sz="32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57" name="Google Shape;1657;p238"/>
          <p:cNvSpPr txBox="1"/>
          <p:nvPr/>
        </p:nvSpPr>
        <p:spPr>
          <a:xfrm>
            <a:off x="1579257" y="2828428"/>
            <a:ext cx="4000000" cy="2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Summarizing the average trade price of Apple stock every 10 minutes over the course of a day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58" name="Google Shape;1658;p238"/>
          <p:cNvSpPr txBox="1"/>
          <p:nvPr/>
        </p:nvSpPr>
        <p:spPr>
          <a:xfrm>
            <a:off x="6686545" y="2828428"/>
            <a:ext cx="4000000" cy="2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Summarizing the average response time for requests in an application over 1 minute intervals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77687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and </a:t>
            </a:r>
            <a:r>
              <a:rPr lang="it-IT" dirty="0" err="1"/>
              <a:t>how</a:t>
            </a:r>
            <a:r>
              <a:rPr lang="it-IT" dirty="0"/>
              <a:t>?</a:t>
            </a:r>
            <a:br>
              <a:rPr lang="it-IT" dirty="0"/>
            </a:br>
            <a:r>
              <a:rPr lang="it-IT" sz="4000" dirty="0">
                <a:sym typeface="Helvetica Neue Light"/>
              </a:rPr>
              <a:t>Time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80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BC7B94-931C-0045-AA07-7E40517D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Use Cases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762C51-1BB0-8D4B-9BA7-72E36CB925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FEB4F5-B069-3343-A8DD-A47EDB972889}"/>
              </a:ext>
            </a:extLst>
          </p:cNvPr>
          <p:cNvGrpSpPr/>
          <p:nvPr/>
        </p:nvGrpSpPr>
        <p:grpSpPr>
          <a:xfrm>
            <a:off x="347976" y="1488559"/>
            <a:ext cx="3799200" cy="4635900"/>
            <a:chOff x="347976" y="1488559"/>
            <a:chExt cx="3799200" cy="4635900"/>
          </a:xfrm>
        </p:grpSpPr>
        <p:sp>
          <p:nvSpPr>
            <p:cNvPr id="51" name="Google Shape;1741;p245">
              <a:extLst>
                <a:ext uri="{FF2B5EF4-FFF2-40B4-BE49-F238E27FC236}">
                  <a16:creationId xmlns:a16="http://schemas.microsoft.com/office/drawing/2014/main" id="{074C700D-CC3C-8F49-AA46-15ED9B18D51F}"/>
                </a:ext>
              </a:extLst>
            </p:cNvPr>
            <p:cNvSpPr/>
            <p:nvPr/>
          </p:nvSpPr>
          <p:spPr>
            <a:xfrm>
              <a:off x="347976" y="1488559"/>
              <a:ext cx="3799200" cy="4635900"/>
            </a:xfrm>
            <a:prstGeom prst="round2SameRect">
              <a:avLst>
                <a:gd name="adj1" fmla="val 3233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/>
              <a:endParaRPr sz="1867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" name="Google Shape;1742;p245">
              <a:extLst>
                <a:ext uri="{FF2B5EF4-FFF2-40B4-BE49-F238E27FC236}">
                  <a16:creationId xmlns:a16="http://schemas.microsoft.com/office/drawing/2014/main" id="{523CB46F-9DD5-7947-8E78-F9B78703C9AE}"/>
                </a:ext>
              </a:extLst>
            </p:cNvPr>
            <p:cNvSpPr/>
            <p:nvPr/>
          </p:nvSpPr>
          <p:spPr>
            <a:xfrm>
              <a:off x="347976" y="2285646"/>
              <a:ext cx="3799200" cy="383758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/>
              <a:endParaRPr sz="1867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4" name="Google Shape;1744;p245">
            <a:extLst>
              <a:ext uri="{FF2B5EF4-FFF2-40B4-BE49-F238E27FC236}">
                <a16:creationId xmlns:a16="http://schemas.microsoft.com/office/drawing/2014/main" id="{DC0CD5DB-B2A2-B748-8DB2-E0C9F7E6DF12}"/>
              </a:ext>
            </a:extLst>
          </p:cNvPr>
          <p:cNvSpPr/>
          <p:nvPr/>
        </p:nvSpPr>
        <p:spPr>
          <a:xfrm>
            <a:off x="4200499" y="1488559"/>
            <a:ext cx="3799200" cy="4635900"/>
          </a:xfrm>
          <a:prstGeom prst="round2SameRect">
            <a:avLst>
              <a:gd name="adj1" fmla="val 3233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867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1745;p245">
            <a:extLst>
              <a:ext uri="{FF2B5EF4-FFF2-40B4-BE49-F238E27FC236}">
                <a16:creationId xmlns:a16="http://schemas.microsoft.com/office/drawing/2014/main" id="{1B5647E4-ED45-6741-A456-25ED53845F3A}"/>
              </a:ext>
            </a:extLst>
          </p:cNvPr>
          <p:cNvSpPr/>
          <p:nvPr/>
        </p:nvSpPr>
        <p:spPr>
          <a:xfrm>
            <a:off x="4200499" y="2268888"/>
            <a:ext cx="3799200" cy="385434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867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" name="Google Shape;1747;p245">
            <a:extLst>
              <a:ext uri="{FF2B5EF4-FFF2-40B4-BE49-F238E27FC236}">
                <a16:creationId xmlns:a16="http://schemas.microsoft.com/office/drawing/2014/main" id="{38789005-C9FC-5C44-B693-BD028137D562}"/>
              </a:ext>
            </a:extLst>
          </p:cNvPr>
          <p:cNvSpPr/>
          <p:nvPr/>
        </p:nvSpPr>
        <p:spPr>
          <a:xfrm>
            <a:off x="8053024" y="1488559"/>
            <a:ext cx="3799200" cy="4635900"/>
          </a:xfrm>
          <a:prstGeom prst="round2SameRect">
            <a:avLst>
              <a:gd name="adj1" fmla="val 3233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867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Google Shape;1748;p245">
            <a:extLst>
              <a:ext uri="{FF2B5EF4-FFF2-40B4-BE49-F238E27FC236}">
                <a16:creationId xmlns:a16="http://schemas.microsoft.com/office/drawing/2014/main" id="{8D09B2EA-78A1-5A44-9225-5369CADAD53A}"/>
              </a:ext>
            </a:extLst>
          </p:cNvPr>
          <p:cNvSpPr/>
          <p:nvPr/>
        </p:nvSpPr>
        <p:spPr>
          <a:xfrm>
            <a:off x="8053024" y="2268888"/>
            <a:ext cx="3799200" cy="385434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867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1749;p245">
            <a:extLst>
              <a:ext uri="{FF2B5EF4-FFF2-40B4-BE49-F238E27FC236}">
                <a16:creationId xmlns:a16="http://schemas.microsoft.com/office/drawing/2014/main" id="{F4376CCF-344D-A646-9FB9-BF0BABDD2AE8}"/>
              </a:ext>
            </a:extLst>
          </p:cNvPr>
          <p:cNvSpPr txBox="1"/>
          <p:nvPr/>
        </p:nvSpPr>
        <p:spPr>
          <a:xfrm>
            <a:off x="4333065" y="2509285"/>
            <a:ext cx="3430600" cy="33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400" b="1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Custom monitoring solutions to track </a:t>
            </a:r>
            <a:r>
              <a:rPr lang="en" sz="2400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servers, VMs, applications, users or events</a:t>
            </a:r>
            <a:endParaRPr sz="2400" dirty="0">
              <a:solidFill>
                <a:schemeClr val="lt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  <a:p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60" name="Google Shape;1750;p245">
            <a:extLst>
              <a:ext uri="{FF2B5EF4-FFF2-40B4-BE49-F238E27FC236}">
                <a16:creationId xmlns:a16="http://schemas.microsoft.com/office/drawing/2014/main" id="{CB979B4D-3F98-5A46-8D35-7D92682B5D4E}"/>
              </a:ext>
            </a:extLst>
          </p:cNvPr>
          <p:cNvSpPr txBox="1"/>
          <p:nvPr/>
        </p:nvSpPr>
        <p:spPr>
          <a:xfrm>
            <a:off x="561146" y="2489275"/>
            <a:ext cx="3402969" cy="367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400" b="1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Industrial settings:</a:t>
            </a:r>
            <a:r>
              <a:rPr lang="en" sz="2400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factories, oil &amp; gas, agriculture, smart roads &amp; infrastructure</a:t>
            </a:r>
          </a:p>
          <a:p>
            <a:endParaRPr sz="2400" dirty="0">
              <a:solidFill>
                <a:schemeClr val="lt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  <a:p>
            <a:r>
              <a:rPr lang="en" sz="2400" b="1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Consumer:</a:t>
            </a:r>
            <a:r>
              <a:rPr lang="en" sz="2400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wearables, consumer devices &amp; trackers</a:t>
            </a:r>
            <a:endParaRPr sz="2400" dirty="0">
              <a:solidFill>
                <a:schemeClr val="lt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  <a:p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61" name="Google Shape;1751;p245">
            <a:extLst>
              <a:ext uri="{FF2B5EF4-FFF2-40B4-BE49-F238E27FC236}">
                <a16:creationId xmlns:a16="http://schemas.microsoft.com/office/drawing/2014/main" id="{65AF9AFC-B437-884E-A8BD-D5C065647F21}"/>
              </a:ext>
            </a:extLst>
          </p:cNvPr>
          <p:cNvSpPr txBox="1"/>
          <p:nvPr/>
        </p:nvSpPr>
        <p:spPr>
          <a:xfrm>
            <a:off x="8189605" y="2509285"/>
            <a:ext cx="3426236" cy="33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400" b="1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Apps that instrument </a:t>
            </a:r>
            <a:r>
              <a:rPr lang="en" sz="2400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business, social or development metrics in real-time</a:t>
            </a:r>
            <a:endParaRPr sz="2400" dirty="0">
              <a:solidFill>
                <a:schemeClr val="lt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  <a:p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75" name="Google Shape;1758;p245">
            <a:extLst>
              <a:ext uri="{FF2B5EF4-FFF2-40B4-BE49-F238E27FC236}">
                <a16:creationId xmlns:a16="http://schemas.microsoft.com/office/drawing/2014/main" id="{868A6805-3852-034C-A2F1-E2026F142503}"/>
              </a:ext>
            </a:extLst>
          </p:cNvPr>
          <p:cNvSpPr txBox="1"/>
          <p:nvPr/>
        </p:nvSpPr>
        <p:spPr>
          <a:xfrm>
            <a:off x="5425784" y="1652642"/>
            <a:ext cx="134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DevOps</a:t>
            </a:r>
            <a:endParaRPr sz="2400" dirty="0"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76" name="Google Shape;1754;p245">
            <a:extLst>
              <a:ext uri="{FF2B5EF4-FFF2-40B4-BE49-F238E27FC236}">
                <a16:creationId xmlns:a16="http://schemas.microsoft.com/office/drawing/2014/main" id="{0CA22D2B-D181-5347-B830-C6A5518C5C7F}"/>
              </a:ext>
            </a:extLst>
          </p:cNvPr>
          <p:cNvSpPr txBox="1"/>
          <p:nvPr/>
        </p:nvSpPr>
        <p:spPr>
          <a:xfrm>
            <a:off x="1877760" y="1652642"/>
            <a:ext cx="65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IoT</a:t>
            </a:r>
            <a:endParaRPr sz="2400" dirty="0"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77" name="Google Shape;1762;p245">
            <a:extLst>
              <a:ext uri="{FF2B5EF4-FFF2-40B4-BE49-F238E27FC236}">
                <a16:creationId xmlns:a16="http://schemas.microsoft.com/office/drawing/2014/main" id="{4319BC88-C775-0848-BB98-C31B4E3C59BD}"/>
              </a:ext>
            </a:extLst>
          </p:cNvPr>
          <p:cNvSpPr txBox="1"/>
          <p:nvPr/>
        </p:nvSpPr>
        <p:spPr>
          <a:xfrm>
            <a:off x="8189606" y="1698842"/>
            <a:ext cx="3642991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lt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Real-Time Analytics</a:t>
            </a:r>
            <a:endParaRPr sz="2400" dirty="0"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56916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/>
      <p:bldP spid="75" grpId="0"/>
      <p:bldP spid="7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75EFAED-8123-254D-85D6-3717949A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957C80-AF04-164A-A3E0-8BCC814B3F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7D349-1329-3B4E-8CC6-1BB57FDA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17"/>
          <a:stretch/>
        </p:blipFill>
        <p:spPr>
          <a:xfrm>
            <a:off x="2496" y="220533"/>
            <a:ext cx="12189505" cy="6637468"/>
          </a:xfrm>
          <a:prstGeom prst="rect">
            <a:avLst/>
          </a:prstGeom>
        </p:spPr>
      </p:pic>
      <p:pic>
        <p:nvPicPr>
          <p:cNvPr id="5" name="Picture 2" descr="Image result for factry">
            <a:extLst>
              <a:ext uri="{FF2B5EF4-FFF2-40B4-BE49-F238E27FC236}">
                <a16:creationId xmlns:a16="http://schemas.microsoft.com/office/drawing/2014/main" id="{A4E41D4D-3CD2-F448-8405-62EE26FD6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246" y="135468"/>
            <a:ext cx="2357868" cy="415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61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6E091E-13C6-BC43-B299-C9C29CAE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EC49B4-FA72-3947-B58E-88D5B863A84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29737-5C9C-6D4B-AB9F-9A01C0E00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01"/>
          <a:stretch/>
        </p:blipFill>
        <p:spPr>
          <a:xfrm>
            <a:off x="1248" y="212661"/>
            <a:ext cx="12189505" cy="6645340"/>
          </a:xfrm>
          <a:prstGeom prst="rect">
            <a:avLst/>
          </a:prstGeom>
        </p:spPr>
      </p:pic>
      <p:pic>
        <p:nvPicPr>
          <p:cNvPr id="6" name="Picture 2" descr="Image result for factry">
            <a:extLst>
              <a:ext uri="{FF2B5EF4-FFF2-40B4-BE49-F238E27FC236}">
                <a16:creationId xmlns:a16="http://schemas.microsoft.com/office/drawing/2014/main" id="{362F9BD2-43F6-F942-970F-E24B1CA6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246" y="135468"/>
            <a:ext cx="2357868" cy="41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37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A72EB-CDD8-6840-862F-18876DD7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12A413-0CC2-4649-911C-0EEA565E44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59310-B8A7-ED4A-BD27-7FE24AB41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3"/>
          <a:stretch/>
        </p:blipFill>
        <p:spPr>
          <a:xfrm>
            <a:off x="1248" y="241014"/>
            <a:ext cx="12189505" cy="6616985"/>
          </a:xfrm>
          <a:prstGeom prst="rect">
            <a:avLst/>
          </a:prstGeom>
        </p:spPr>
      </p:pic>
      <p:pic>
        <p:nvPicPr>
          <p:cNvPr id="6" name="Picture 2" descr="Image result for factry">
            <a:extLst>
              <a:ext uri="{FF2B5EF4-FFF2-40B4-BE49-F238E27FC236}">
                <a16:creationId xmlns:a16="http://schemas.microsoft.com/office/drawing/2014/main" id="{4E8A9DE0-BF39-544F-B75C-8D0F2D250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246" y="135468"/>
            <a:ext cx="2357868" cy="41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67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 to the nature </a:t>
            </a:r>
            <a:br>
              <a:rPr lang="it-IT" dirty="0"/>
            </a:br>
            <a:r>
              <a:rPr lang="it-IT" dirty="0"/>
              <a:t>of time </a:t>
            </a:r>
            <a:r>
              <a:rPr lang="it-IT" dirty="0" err="1"/>
              <a:t>series</a:t>
            </a:r>
            <a:r>
              <a:rPr lang="it-IT" dirty="0"/>
              <a:t> …</a:t>
            </a:r>
            <a:br>
              <a:rPr lang="it-IT" dirty="0"/>
            </a:br>
            <a:r>
              <a:rPr lang="it-IT" sz="4000" dirty="0">
                <a:sym typeface="Helvetica Neue Light"/>
              </a:rPr>
              <a:t>Time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6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/>
            <a:r>
              <a:rPr lang="en" sz="3733" dirty="0"/>
              <a:t>Question: Time-Series?</a:t>
            </a:r>
            <a:endParaRPr sz="3733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2ADA7-2032-A640-8727-E4370A10D2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4" name="Google Shape;354;p39" descr="pasted-image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734" y="1593202"/>
            <a:ext cx="7479021" cy="37372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82F5FF-523D-574D-A41B-2AD73E90ED14}"/>
              </a:ext>
            </a:extLst>
          </p:cNvPr>
          <p:cNvSpPr/>
          <p:nvPr/>
        </p:nvSpPr>
        <p:spPr>
          <a:xfrm>
            <a:off x="482009" y="5556859"/>
            <a:ext cx="11287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 Neue"/>
                <a:ea typeface="Helvetica Neue"/>
                <a:cs typeface="Helvetica Neue"/>
                <a:sym typeface="Helvetica Neue"/>
              </a:rPr>
              <a:t>Data items of </a:t>
            </a:r>
            <a:r>
              <a:rPr lang="en-US" sz="2800" b="1" dirty="0">
                <a:latin typeface="Helvetica Neue"/>
                <a:ea typeface="Helvetica Neue"/>
                <a:cs typeface="Helvetica Neue"/>
                <a:sym typeface="Helvetica Neue"/>
              </a:rPr>
              <a:t>time series </a:t>
            </a:r>
            <a:r>
              <a:rPr lang="en-US" sz="2800" dirty="0">
                <a:latin typeface="Helvetica Neue"/>
                <a:ea typeface="Helvetica Neue"/>
                <a:cs typeface="Helvetica Neue"/>
                <a:sym typeface="Helvetica Neue"/>
              </a:rPr>
              <a:t>can be complex and </a:t>
            </a:r>
            <a:r>
              <a:rPr lang="en-US" sz="2800" b="1" dirty="0">
                <a:latin typeface="Helvetica Neue"/>
                <a:ea typeface="Helvetica Neue"/>
                <a:cs typeface="Helvetica Neue"/>
                <a:sym typeface="Helvetica Neue"/>
              </a:rPr>
              <a:t>semi-structured …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37DCB-840E-BA44-A5FF-036E7A5EBC03}"/>
              </a:ext>
            </a:extLst>
          </p:cNvPr>
          <p:cNvSpPr/>
          <p:nvPr/>
        </p:nvSpPr>
        <p:spPr>
          <a:xfrm>
            <a:off x="9243238" y="2466753"/>
            <a:ext cx="382772" cy="3544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637AA-DD97-574A-B097-4BA37AD5207F}"/>
              </a:ext>
            </a:extLst>
          </p:cNvPr>
          <p:cNvSpPr/>
          <p:nvPr/>
        </p:nvSpPr>
        <p:spPr>
          <a:xfrm>
            <a:off x="9243238" y="3340305"/>
            <a:ext cx="382772" cy="3544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3B89B7-660B-AC4E-B1F7-7724226BB452}"/>
              </a:ext>
            </a:extLst>
          </p:cNvPr>
          <p:cNvSpPr/>
          <p:nvPr/>
        </p:nvSpPr>
        <p:spPr>
          <a:xfrm>
            <a:off x="9715018" y="2338061"/>
            <a:ext cx="11545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337831-06B2-2442-84B0-E6D624FCA010}"/>
              </a:ext>
            </a:extLst>
          </p:cNvPr>
          <p:cNvSpPr/>
          <p:nvPr/>
        </p:nvSpPr>
        <p:spPr>
          <a:xfrm>
            <a:off x="9715017" y="3184829"/>
            <a:ext cx="11545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lang="en-US" sz="240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35E89E1-B81D-1649-AA6C-A5FA1A23D8FD}"/>
              </a:ext>
            </a:extLst>
          </p:cNvPr>
          <p:cNvSpPr/>
          <p:nvPr/>
        </p:nvSpPr>
        <p:spPr>
          <a:xfrm>
            <a:off x="9261362" y="2314062"/>
            <a:ext cx="482009" cy="454725"/>
          </a:xfrm>
          <a:custGeom>
            <a:avLst/>
            <a:gdLst>
              <a:gd name="connsiteX0" fmla="*/ 0 w 754912"/>
              <a:gd name="connsiteY0" fmla="*/ 255181 h 564328"/>
              <a:gd name="connsiteX1" fmla="*/ 223284 w 754912"/>
              <a:gd name="connsiteY1" fmla="*/ 425302 h 564328"/>
              <a:gd name="connsiteX2" fmla="*/ 297712 w 754912"/>
              <a:gd name="connsiteY2" fmla="*/ 563525 h 564328"/>
              <a:gd name="connsiteX3" fmla="*/ 361507 w 754912"/>
              <a:gd name="connsiteY3" fmla="*/ 361507 h 564328"/>
              <a:gd name="connsiteX4" fmla="*/ 457200 w 754912"/>
              <a:gd name="connsiteY4" fmla="*/ 170121 h 564328"/>
              <a:gd name="connsiteX5" fmla="*/ 754912 w 754912"/>
              <a:gd name="connsiteY5" fmla="*/ 0 h 56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4912" h="564328">
                <a:moveTo>
                  <a:pt x="0" y="255181"/>
                </a:moveTo>
                <a:cubicBezTo>
                  <a:pt x="86832" y="314546"/>
                  <a:pt x="173665" y="373911"/>
                  <a:pt x="223284" y="425302"/>
                </a:cubicBezTo>
                <a:cubicBezTo>
                  <a:pt x="272903" y="476693"/>
                  <a:pt x="274675" y="574158"/>
                  <a:pt x="297712" y="563525"/>
                </a:cubicBezTo>
                <a:cubicBezTo>
                  <a:pt x="320749" y="552892"/>
                  <a:pt x="334926" y="427074"/>
                  <a:pt x="361507" y="361507"/>
                </a:cubicBezTo>
                <a:cubicBezTo>
                  <a:pt x="388088" y="295940"/>
                  <a:pt x="391633" y="230372"/>
                  <a:pt x="457200" y="170121"/>
                </a:cubicBezTo>
                <a:cubicBezTo>
                  <a:pt x="522767" y="109870"/>
                  <a:pt x="638839" y="54935"/>
                  <a:pt x="754912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23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are </a:t>
            </a:r>
            <a:r>
              <a:rPr lang="it-IT" dirty="0" err="1"/>
              <a:t>they</a:t>
            </a:r>
            <a:r>
              <a:rPr lang="it-IT" dirty="0"/>
              <a:t>?</a:t>
            </a:r>
            <a:br>
              <a:rPr lang="it-IT" dirty="0"/>
            </a:br>
            <a:r>
              <a:rPr lang="it-IT" sz="4000" dirty="0">
                <a:sym typeface="Helvetica Neue Light"/>
              </a:rPr>
              <a:t>Time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0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5B72B-5F2C-5C43-B023-A7FA6F4A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Characteristics of the time series</a:t>
            </a:r>
            <a:endParaRPr lang="en-US" dirty="0"/>
          </a:p>
        </p:txBody>
      </p:sp>
      <p:sp>
        <p:nvSpPr>
          <p:cNvPr id="1669" name="Google Shape;1669;p240"/>
          <p:cNvSpPr txBox="1"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sz="2400" dirty="0"/>
              <a:t>All Time-stamped data</a:t>
            </a:r>
          </a:p>
          <a:p>
            <a:pPr lvl="0"/>
            <a:r>
              <a:rPr lang="en-US" sz="2400" dirty="0"/>
              <a:t>Generated in </a:t>
            </a:r>
          </a:p>
          <a:p>
            <a:pPr lvl="1"/>
            <a:r>
              <a:rPr lang="en-US" sz="2000" dirty="0"/>
              <a:t>regular (Metric) and </a:t>
            </a:r>
          </a:p>
          <a:p>
            <a:pPr lvl="1"/>
            <a:r>
              <a:rPr lang="en-US" sz="2000" dirty="0"/>
              <a:t>irregular (Event) time periods</a:t>
            </a:r>
          </a:p>
          <a:p>
            <a:pPr lvl="0"/>
            <a:r>
              <a:rPr lang="en-US" sz="2400" dirty="0"/>
              <a:t>Huge volumes of data</a:t>
            </a:r>
          </a:p>
          <a:p>
            <a:pPr lvl="0"/>
            <a:r>
              <a:rPr lang="en-US" sz="2400" dirty="0"/>
              <a:t>High variety of semi-structured data</a:t>
            </a:r>
          </a:p>
          <a:p>
            <a:pPr lvl="0"/>
            <a:r>
              <a:rPr lang="en-US" sz="2400" dirty="0"/>
              <a:t>Real-time</a:t>
            </a:r>
          </a:p>
          <a:p>
            <a:pPr lvl="0"/>
            <a:r>
              <a:rPr lang="en-US" sz="2400" dirty="0"/>
              <a:t>Time sensitive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302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 </a:t>
            </a:r>
            <a:r>
              <a:rPr lang="it-IT" dirty="0" err="1"/>
              <a:t>what’s</a:t>
            </a:r>
            <a:r>
              <a:rPr lang="it-IT" dirty="0"/>
              <a:t> a time </a:t>
            </a:r>
            <a:r>
              <a:rPr lang="it-IT" dirty="0" err="1"/>
              <a:t>series</a:t>
            </a:r>
            <a:r>
              <a:rPr lang="it-IT" dirty="0"/>
              <a:t> DB?</a:t>
            </a:r>
            <a:br>
              <a:rPr lang="it-IT" dirty="0"/>
            </a:br>
            <a:r>
              <a:rPr lang="it-IT" sz="4000" dirty="0">
                <a:sym typeface="Helvetica Neue Light"/>
              </a:rPr>
              <a:t>Time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75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41;p237">
            <a:extLst>
              <a:ext uri="{FF2B5EF4-FFF2-40B4-BE49-F238E27FC236}">
                <a16:creationId xmlns:a16="http://schemas.microsoft.com/office/drawing/2014/main" id="{12BFD49C-20BE-EC48-A02C-00776BEFF6D4}"/>
              </a:ext>
            </a:extLst>
          </p:cNvPr>
          <p:cNvSpPr txBox="1"/>
          <p:nvPr/>
        </p:nvSpPr>
        <p:spPr>
          <a:xfrm>
            <a:off x="618053" y="1631589"/>
            <a:ext cx="3276000" cy="4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95250">
              <a:spcBef>
                <a:spcPts val="800"/>
              </a:spcBef>
              <a:buClr>
                <a:schemeClr val="lt1"/>
              </a:buClr>
              <a:buSzPts val="2100"/>
              <a:defRPr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endParaRPr lang="en-US" sz="2400" b="0" dirty="0">
              <a:sym typeface="Rubik"/>
            </a:endParaRPr>
          </a:p>
        </p:txBody>
      </p:sp>
      <p:sp>
        <p:nvSpPr>
          <p:cNvPr id="8" name="Google Shape;1642;p237">
            <a:extLst>
              <a:ext uri="{FF2B5EF4-FFF2-40B4-BE49-F238E27FC236}">
                <a16:creationId xmlns:a16="http://schemas.microsoft.com/office/drawing/2014/main" id="{79CFB7C6-753E-0F4E-9253-B260433B7EDE}"/>
              </a:ext>
            </a:extLst>
          </p:cNvPr>
          <p:cNvSpPr txBox="1"/>
          <p:nvPr/>
        </p:nvSpPr>
        <p:spPr>
          <a:xfrm>
            <a:off x="4114036" y="1593131"/>
            <a:ext cx="7448483" cy="4525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6997">
              <a:spcBef>
                <a:spcPts val="1067"/>
              </a:spcBef>
              <a:buClr>
                <a:schemeClr val="lt1"/>
              </a:buClr>
              <a:buSzPts val="2100"/>
            </a:pP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Traditional relational </a:t>
            </a:r>
            <a:b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Databases optimized for storing and querying structured data</a:t>
            </a:r>
            <a:b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6997">
              <a:spcBef>
                <a:spcPts val="1067"/>
              </a:spcBef>
              <a:buClr>
                <a:schemeClr val="lt1"/>
              </a:buClr>
              <a:buSzPts val="2100"/>
            </a:pP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Document databases </a:t>
            </a:r>
            <a:b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Optimized for storing and retrieving semi-structured JSON documents</a:t>
            </a:r>
            <a:b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2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6997">
              <a:spcBef>
                <a:spcPts val="1067"/>
              </a:spcBef>
              <a:buClr>
                <a:schemeClr val="lt1"/>
              </a:buClr>
              <a:buSzPts val="2100"/>
            </a:pP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Search databases </a:t>
            </a:r>
            <a:b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Optimized for storing and retrieving unstructured data (e.g., full-text searches)</a:t>
            </a:r>
          </a:p>
        </p:txBody>
      </p:sp>
      <p:pic>
        <p:nvPicPr>
          <p:cNvPr id="9" name="Google Shape;1643;p237">
            <a:extLst>
              <a:ext uri="{FF2B5EF4-FFF2-40B4-BE49-F238E27FC236}">
                <a16:creationId xmlns:a16="http://schemas.microsoft.com/office/drawing/2014/main" id="{63C98126-7F10-7E4E-B146-0CD97D38693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99921" y="812802"/>
            <a:ext cx="4981860" cy="6829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644;p237">
            <a:extLst>
              <a:ext uri="{FF2B5EF4-FFF2-40B4-BE49-F238E27FC236}">
                <a16:creationId xmlns:a16="http://schemas.microsoft.com/office/drawing/2014/main" id="{6AB90553-FE94-EC47-A985-77F7F7D35F55}"/>
              </a:ext>
            </a:extLst>
          </p:cNvPr>
          <p:cNvSpPr/>
          <p:nvPr/>
        </p:nvSpPr>
        <p:spPr>
          <a:xfrm>
            <a:off x="618057" y="812801"/>
            <a:ext cx="3495980" cy="7528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Time series DB</a:t>
            </a:r>
            <a:endParaRPr sz="1467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" name="Google Shape;1645;p237">
            <a:extLst>
              <a:ext uri="{FF2B5EF4-FFF2-40B4-BE49-F238E27FC236}">
                <a16:creationId xmlns:a16="http://schemas.microsoft.com/office/drawing/2014/main" id="{EA792D1F-C03A-9E49-A057-2BC799B3869F}"/>
              </a:ext>
            </a:extLst>
          </p:cNvPr>
          <p:cNvSpPr/>
          <p:nvPr/>
        </p:nvSpPr>
        <p:spPr>
          <a:xfrm>
            <a:off x="4114036" y="812801"/>
            <a:ext cx="7448483" cy="752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Other DBs</a:t>
            </a:r>
            <a:endParaRPr sz="1467" dirty="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2" name="Google Shape;1646;p237">
            <a:extLst>
              <a:ext uri="{FF2B5EF4-FFF2-40B4-BE49-F238E27FC236}">
                <a16:creationId xmlns:a16="http://schemas.microsoft.com/office/drawing/2014/main" id="{9B7AE0B8-8B02-A24F-B2FD-02672BE22913}"/>
              </a:ext>
            </a:extLst>
          </p:cNvPr>
          <p:cNvCxnSpPr>
            <a:cxnSpLocks/>
          </p:cNvCxnSpPr>
          <p:nvPr/>
        </p:nvCxnSpPr>
        <p:spPr>
          <a:xfrm flipH="1">
            <a:off x="4114037" y="812802"/>
            <a:ext cx="2591" cy="5305988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D100E9A-FE2A-064C-B746-DDE82651850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6997" indent="0">
              <a:buNone/>
            </a:pPr>
            <a:r>
              <a:rPr lang="en-US" sz="2533" dirty="0">
                <a:sym typeface="Rubik"/>
              </a:rPr>
              <a:t>optimized for </a:t>
            </a:r>
          </a:p>
          <a:p>
            <a:pPr marL="507987" indent="-380990">
              <a:buFont typeface="Arial" panose="020B0604020202020204" pitchFamily="34" charset="0"/>
              <a:buChar char="•"/>
            </a:pPr>
            <a:r>
              <a:rPr lang="en-US" sz="2533" dirty="0">
                <a:sym typeface="Rubik"/>
              </a:rPr>
              <a:t>collecting</a:t>
            </a:r>
          </a:p>
          <a:p>
            <a:pPr marL="507987" indent="-380990">
              <a:buFont typeface="Arial" panose="020B0604020202020204" pitchFamily="34" charset="0"/>
              <a:buChar char="•"/>
            </a:pPr>
            <a:r>
              <a:rPr lang="en-US" sz="2533" dirty="0">
                <a:sym typeface="Rubik"/>
              </a:rPr>
              <a:t>storing</a:t>
            </a:r>
          </a:p>
          <a:p>
            <a:pPr marL="507987" indent="-380990">
              <a:buFont typeface="Arial" panose="020B0604020202020204" pitchFamily="34" charset="0"/>
              <a:buChar char="•"/>
            </a:pPr>
            <a:r>
              <a:rPr lang="en-US" sz="2533" dirty="0">
                <a:sym typeface="Rubik"/>
              </a:rPr>
              <a:t>retrieving</a:t>
            </a:r>
          </a:p>
          <a:p>
            <a:pPr marL="507987" indent="-380990">
              <a:buFont typeface="Arial" panose="020B0604020202020204" pitchFamily="34" charset="0"/>
              <a:buChar char="•"/>
            </a:pPr>
            <a:r>
              <a:rPr lang="en-US" sz="2533" dirty="0">
                <a:sym typeface="Rubik"/>
              </a:rPr>
              <a:t>processing </a:t>
            </a:r>
            <a:br>
              <a:rPr lang="en-US" sz="2533" dirty="0">
                <a:sym typeface="Rubik"/>
              </a:rPr>
            </a:br>
            <a:r>
              <a:rPr lang="en-US" sz="2533" dirty="0">
                <a:sym typeface="Rubik"/>
              </a:rPr>
              <a:t>(historical and</a:t>
            </a:r>
            <a:br>
              <a:rPr lang="en-US" sz="2533" dirty="0">
                <a:sym typeface="Rubik"/>
              </a:rPr>
            </a:br>
            <a:r>
              <a:rPr lang="en-US" sz="2533" dirty="0">
                <a:sym typeface="Rubik"/>
              </a:rPr>
              <a:t>real-time)</a:t>
            </a:r>
          </a:p>
          <a:p>
            <a:pPr marL="126997" indent="0">
              <a:buNone/>
            </a:pPr>
            <a:r>
              <a:rPr lang="en-US" sz="2533" dirty="0">
                <a:solidFill>
                  <a:srgbClr val="FFFFFF"/>
                </a:solidFill>
                <a:sym typeface="Rubik"/>
              </a:rPr>
              <a:t>timestamped &amp; </a:t>
            </a:r>
            <a:br>
              <a:rPr lang="en-US" sz="2533" dirty="0">
                <a:solidFill>
                  <a:srgbClr val="FFFFFF"/>
                </a:solidFill>
                <a:sym typeface="Rubik"/>
              </a:rPr>
            </a:br>
            <a:r>
              <a:rPr lang="en-US" sz="2533" dirty="0">
                <a:solidFill>
                  <a:srgbClr val="FFFFFF"/>
                </a:solidFill>
                <a:sym typeface="Rubik"/>
              </a:rPr>
              <a:t>semi-structured data</a:t>
            </a:r>
          </a:p>
          <a:p>
            <a:pPr marL="126997" indent="0">
              <a:buNone/>
            </a:pPr>
            <a:endParaRPr lang="en-US" sz="2533" dirty="0"/>
          </a:p>
        </p:txBody>
      </p:sp>
      <p:cxnSp>
        <p:nvCxnSpPr>
          <p:cNvPr id="20" name="Google Shape;1646;p237">
            <a:extLst>
              <a:ext uri="{FF2B5EF4-FFF2-40B4-BE49-F238E27FC236}">
                <a16:creationId xmlns:a16="http://schemas.microsoft.com/office/drawing/2014/main" id="{9444C8CE-F81B-174A-AF88-E8027C6243B0}"/>
              </a:ext>
            </a:extLst>
          </p:cNvPr>
          <p:cNvCxnSpPr>
            <a:cxnSpLocks/>
          </p:cNvCxnSpPr>
          <p:nvPr/>
        </p:nvCxnSpPr>
        <p:spPr>
          <a:xfrm flipH="1">
            <a:off x="5723333" y="3189768"/>
            <a:ext cx="4735033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1646;p237">
            <a:extLst>
              <a:ext uri="{FF2B5EF4-FFF2-40B4-BE49-F238E27FC236}">
                <a16:creationId xmlns:a16="http://schemas.microsoft.com/office/drawing/2014/main" id="{7090F73A-F9D9-544D-8489-10CAEA9FBA42}"/>
              </a:ext>
            </a:extLst>
          </p:cNvPr>
          <p:cNvCxnSpPr>
            <a:cxnSpLocks/>
          </p:cNvCxnSpPr>
          <p:nvPr/>
        </p:nvCxnSpPr>
        <p:spPr>
          <a:xfrm flipH="1">
            <a:off x="5723333" y="4853172"/>
            <a:ext cx="4735033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80848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0653-B973-F348-84DA-CB870729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interest about time series data bases is growing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9DDF24-D8F7-224F-A521-38A7D5AD9D79}"/>
              </a:ext>
            </a:extLst>
          </p:cNvPr>
          <p:cNvSpPr/>
          <p:nvPr/>
        </p:nvSpPr>
        <p:spPr>
          <a:xfrm rot="16200000">
            <a:off x="-1303819" y="3819351"/>
            <a:ext cx="41357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2"/>
              </a:rPr>
              <a:t>https://db-engines.com/en/ranking_categories</a:t>
            </a:r>
            <a:r>
              <a:rPr lang="en-US" sz="16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15BE31-27F8-6A41-8418-6A19101E2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236" y="1646971"/>
            <a:ext cx="7126940" cy="4846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862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6AAA1DE-1910-C249-A89E-D8ADC7C99A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4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angle 531">
            <a:extLst>
              <a:ext uri="{FF2B5EF4-FFF2-40B4-BE49-F238E27FC236}">
                <a16:creationId xmlns:a16="http://schemas.microsoft.com/office/drawing/2014/main" id="{27FF0DB7-B8F3-A540-AE11-4A1443BEFB85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1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Let’s start by example</a:t>
            </a:r>
          </a:p>
        </p:txBody>
      </p:sp>
      <p:sp>
        <p:nvSpPr>
          <p:cNvPr id="221195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Weather conditions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oogle Shape;315;p32" descr="Screen Shot 2018-03-08 at 2.49.02 PM.png">
            <a:extLst>
              <a:ext uri="{FF2B5EF4-FFF2-40B4-BE49-F238E27FC236}">
                <a16:creationId xmlns:a16="http://schemas.microsoft.com/office/drawing/2014/main" id="{05E772D7-F843-F148-8A4B-405470C1303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5477" y="1711044"/>
            <a:ext cx="7640017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5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angle 531">
            <a:extLst>
              <a:ext uri="{FF2B5EF4-FFF2-40B4-BE49-F238E27FC236}">
                <a16:creationId xmlns:a16="http://schemas.microsoft.com/office/drawing/2014/main" id="{27FF0DB7-B8F3-A540-AE11-4A1443BEFB85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1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Let’s start by example</a:t>
            </a:r>
          </a:p>
        </p:txBody>
      </p:sp>
      <p:sp>
        <p:nvSpPr>
          <p:cNvPr id="221195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Weather conditions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Stock exchange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Google Shape;300;p29" descr="Screen Shot 2018-03-08 at 2.56.42 PM.png">
            <a:extLst>
              <a:ext uri="{FF2B5EF4-FFF2-40B4-BE49-F238E27FC236}">
                <a16:creationId xmlns:a16="http://schemas.microsoft.com/office/drawing/2014/main" id="{AE746CF3-DB08-E74E-AC2E-6CC6B0E4C66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0758" y="1709928"/>
            <a:ext cx="6579549" cy="4389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389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angle 531">
            <a:extLst>
              <a:ext uri="{FF2B5EF4-FFF2-40B4-BE49-F238E27FC236}">
                <a16:creationId xmlns:a16="http://schemas.microsoft.com/office/drawing/2014/main" id="{27FF0DB7-B8F3-A540-AE11-4A1443BEFB85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1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Let’s start by example</a:t>
            </a:r>
          </a:p>
        </p:txBody>
      </p:sp>
      <p:sp>
        <p:nvSpPr>
          <p:cNvPr id="221195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Weather conditions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Stock exchange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Cluster monitoring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oogle Shape;310;p31" descr="Image">
            <a:extLst>
              <a:ext uri="{FF2B5EF4-FFF2-40B4-BE49-F238E27FC236}">
                <a16:creationId xmlns:a16="http://schemas.microsoft.com/office/drawing/2014/main" id="{B6E1E879-07C8-4847-B0DF-918411AE451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9394" y="1709928"/>
            <a:ext cx="6418224" cy="4389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402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angle 531">
            <a:extLst>
              <a:ext uri="{FF2B5EF4-FFF2-40B4-BE49-F238E27FC236}">
                <a16:creationId xmlns:a16="http://schemas.microsoft.com/office/drawing/2014/main" id="{27FF0DB7-B8F3-A540-AE11-4A1443BEFB85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1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Let’s start by example</a:t>
            </a:r>
          </a:p>
        </p:txBody>
      </p:sp>
      <p:sp>
        <p:nvSpPr>
          <p:cNvPr id="221195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Weather conditions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Stock exchange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Cluster monitoring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Healthcare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oogle Shape;320;p33" descr="Screen Shot 2016-01-24 at 10.15.11 PM.png">
            <a:extLst>
              <a:ext uri="{FF2B5EF4-FFF2-40B4-BE49-F238E27FC236}">
                <a16:creationId xmlns:a16="http://schemas.microsoft.com/office/drawing/2014/main" id="{94BDC668-BC93-9344-A9B0-9DA7DD3D0F4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8349" r="5373"/>
          <a:stretch/>
        </p:blipFill>
        <p:spPr>
          <a:xfrm>
            <a:off x="3985477" y="1709928"/>
            <a:ext cx="5907242" cy="411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12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angle 531">
            <a:extLst>
              <a:ext uri="{FF2B5EF4-FFF2-40B4-BE49-F238E27FC236}">
                <a16:creationId xmlns:a16="http://schemas.microsoft.com/office/drawing/2014/main" id="{27FF0DB7-B8F3-A540-AE11-4A1443BEFB85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1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Now something different</a:t>
            </a:r>
          </a:p>
        </p:txBody>
      </p:sp>
      <p:sp>
        <p:nvSpPr>
          <p:cNvPr id="221195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Logs</a:t>
            </a:r>
          </a:p>
        </p:txBody>
      </p:sp>
      <p:pic>
        <p:nvPicPr>
          <p:cNvPr id="5" name="Google Shape;325;p34" descr="search-and-tail-02_normal.png">
            <a:extLst>
              <a:ext uri="{FF2B5EF4-FFF2-40B4-BE49-F238E27FC236}">
                <a16:creationId xmlns:a16="http://schemas.microsoft.com/office/drawing/2014/main" id="{32461F68-51C3-284E-83B1-D2C84F5CB44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4756" y="1709928"/>
            <a:ext cx="8152249" cy="411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39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angle 531">
            <a:extLst>
              <a:ext uri="{FF2B5EF4-FFF2-40B4-BE49-F238E27FC236}">
                <a16:creationId xmlns:a16="http://schemas.microsoft.com/office/drawing/2014/main" id="{27FF0DB7-B8F3-A540-AE11-4A1443BEFB85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1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What’s the difference?</a:t>
            </a:r>
          </a:p>
        </p:txBody>
      </p:sp>
      <p:sp>
        <p:nvSpPr>
          <p:cNvPr id="221195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Traces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Google Shape;330;p35" descr="Image result for traces jaeger">
            <a:extLst>
              <a:ext uri="{FF2B5EF4-FFF2-40B4-BE49-F238E27FC236}">
                <a16:creationId xmlns:a16="http://schemas.microsoft.com/office/drawing/2014/main" id="{CB71FEEB-F80F-0249-A664-61FB54D8330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338" y="1709928"/>
            <a:ext cx="7439472" cy="411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598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DB57-CAB2-6942-B29A-C55EEAB9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difference?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9475C-BE35-6A46-94B9-8E485A62E3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320;p33" descr="Screen Shot 2016-01-24 at 10.15.11 PM.png">
            <a:extLst>
              <a:ext uri="{FF2B5EF4-FFF2-40B4-BE49-F238E27FC236}">
                <a16:creationId xmlns:a16="http://schemas.microsoft.com/office/drawing/2014/main" id="{D683F329-CE6A-B544-A893-F1A8A1B1219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8349" r="5373"/>
          <a:stretch/>
        </p:blipFill>
        <p:spPr>
          <a:xfrm>
            <a:off x="1040499" y="3919893"/>
            <a:ext cx="3806449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oogle Shape;325;p34" descr="search-and-tail-02_normal.png">
            <a:extLst>
              <a:ext uri="{FF2B5EF4-FFF2-40B4-BE49-F238E27FC236}">
                <a16:creationId xmlns:a16="http://schemas.microsoft.com/office/drawing/2014/main" id="{75FD1595-7649-0E42-AC7E-DFB795053C3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5058" y="1423407"/>
            <a:ext cx="4074629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oogle Shape;330;p35" descr="Image result for traces jaeger">
            <a:extLst>
              <a:ext uri="{FF2B5EF4-FFF2-40B4-BE49-F238E27FC236}">
                <a16:creationId xmlns:a16="http://schemas.microsoft.com/office/drawing/2014/main" id="{A1B633F3-BD7B-E445-8C37-004E237BAD9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5852" y="3919893"/>
            <a:ext cx="4133041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oogle Shape;310;p31" descr="Image">
            <a:extLst>
              <a:ext uri="{FF2B5EF4-FFF2-40B4-BE49-F238E27FC236}">
                <a16:creationId xmlns:a16="http://schemas.microsoft.com/office/drawing/2014/main" id="{A3DBB39A-E365-DD4E-812F-6BC9B619F8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2311" y="1490183"/>
            <a:ext cx="3342825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95DEB4-1794-474F-B3D4-5821BAC11E13}"/>
              </a:ext>
            </a:extLst>
          </p:cNvPr>
          <p:cNvSpPr/>
          <p:nvPr/>
        </p:nvSpPr>
        <p:spPr>
          <a:xfrm>
            <a:off x="5856864" y="3244334"/>
            <a:ext cx="489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29458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fluxDays Template">
  <a:themeElements>
    <a:clrScheme name="InfluxDays 2019">
      <a:dk1>
        <a:srgbClr val="000000"/>
      </a:dk1>
      <a:lt1>
        <a:srgbClr val="FFFFFF"/>
      </a:lt1>
      <a:dk2>
        <a:srgbClr val="13002C"/>
      </a:dk2>
      <a:lt2>
        <a:srgbClr val="BEC2CC"/>
      </a:lt2>
      <a:accent1>
        <a:srgbClr val="00C9FF"/>
      </a:accent1>
      <a:accent2>
        <a:srgbClr val="D6F622"/>
      </a:accent2>
      <a:accent3>
        <a:srgbClr val="BF2FE5"/>
      </a:accent3>
      <a:accent4>
        <a:srgbClr val="155C06"/>
      </a:accent4>
      <a:accent5>
        <a:srgbClr val="088C15"/>
      </a:accent5>
      <a:accent6>
        <a:srgbClr val="59BB46"/>
      </a:accent6>
      <a:hlink>
        <a:srgbClr val="0563C1"/>
      </a:hlink>
      <a:folHlink>
        <a:srgbClr val="711C8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t"/>
      <a:lstStyle>
        <a:defPPr algn="ctr">
          <a:defRPr dirty="0" err="1" smtClean="0">
            <a:solidFill>
              <a:srgbClr val="000000"/>
            </a:solidFill>
            <a:latin typeface="Helvetica Neue"/>
            <a:cs typeface="Courier New" panose="020703090202050204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45720" rIns="91440" bIns="45720" rtlCol="0">
        <a:spAutoFit/>
      </a:bodyPr>
      <a:lstStyle>
        <a:defPPr algn="l" defTabSz="914400" rtl="0" eaLnBrk="1" latinLnBrk="0" hangingPunct="1">
          <a:lnSpc>
            <a:spcPct val="100000"/>
          </a:lnSpc>
          <a:spcBef>
            <a:spcPts val="1000"/>
          </a:spcBef>
          <a:buClrTx/>
          <a:buSzPct val="100000"/>
          <a:tabLst/>
          <a:defRPr sz="2400" kern="1200" dirty="0" err="1" smtClean="0">
            <a:solidFill>
              <a:srgbClr val="2C2C38"/>
            </a:solidFill>
            <a:latin typeface="Rubik" pitchFamily="2" charset="-79"/>
            <a:ea typeface="Helvetica Neue" charset="0"/>
            <a:cs typeface="Rubik" pitchFamily="2" charset="-79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eaker Slides 1" id="{A18CD075-499E-6A42-B54F-2E09645037C7}" vid="{95D5B01B-A036-554D-B20A-B4CE2F5E124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331</Words>
  <Application>Microsoft Macintosh PowerPoint</Application>
  <PresentationFormat>Widescreen</PresentationFormat>
  <Paragraphs>97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.AppleSystemUIFont</vt:lpstr>
      <vt:lpstr>Arial</vt:lpstr>
      <vt:lpstr>Calibri</vt:lpstr>
      <vt:lpstr>Calibri Light</vt:lpstr>
      <vt:lpstr>Helvetica</vt:lpstr>
      <vt:lpstr>Helvetica Neue</vt:lpstr>
      <vt:lpstr>Helvetica Neue Light</vt:lpstr>
      <vt:lpstr>LucidaGrande</vt:lpstr>
      <vt:lpstr>Rubik</vt:lpstr>
      <vt:lpstr>Rubik Medium</vt:lpstr>
      <vt:lpstr>Wingdings</vt:lpstr>
      <vt:lpstr>Office Theme</vt:lpstr>
      <vt:lpstr>InfluxDays Template</vt:lpstr>
      <vt:lpstr>Data-driven Decision Making</vt:lpstr>
      <vt:lpstr>What are they? Time Series</vt:lpstr>
      <vt:lpstr>Let’s start by example</vt:lpstr>
      <vt:lpstr>Let’s start by example</vt:lpstr>
      <vt:lpstr>Let’s start by example</vt:lpstr>
      <vt:lpstr>Let’s start by example</vt:lpstr>
      <vt:lpstr>Now something different</vt:lpstr>
      <vt:lpstr>What’s the difference?</vt:lpstr>
      <vt:lpstr>What’s the difference?</vt:lpstr>
      <vt:lpstr>What’s the difference?</vt:lpstr>
      <vt:lpstr>PowerPoint Presentation</vt:lpstr>
      <vt:lpstr>PowerPoint Presentation</vt:lpstr>
      <vt:lpstr>Who uses them and how? Time Series</vt:lpstr>
      <vt:lpstr>Primary Use Cases</vt:lpstr>
      <vt:lpstr>PowerPoint Presentation</vt:lpstr>
      <vt:lpstr>PowerPoint Presentation</vt:lpstr>
      <vt:lpstr>PowerPoint Presentation</vt:lpstr>
      <vt:lpstr>Back to the nature  of time series … Time Series</vt:lpstr>
      <vt:lpstr>Question: Time-Series?</vt:lpstr>
      <vt:lpstr>Characteristics of the time series</vt:lpstr>
      <vt:lpstr>So what’s a time series DB? Time Series</vt:lpstr>
      <vt:lpstr>PowerPoint Presentation</vt:lpstr>
      <vt:lpstr>The interest about time series data bases is growing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Decision Making</dc:title>
  <dc:creator>Chris Churilo</dc:creator>
  <cp:lastModifiedBy>Chris Churilo</cp:lastModifiedBy>
  <cp:revision>15</cp:revision>
  <dcterms:created xsi:type="dcterms:W3CDTF">2019-09-26T16:48:43Z</dcterms:created>
  <dcterms:modified xsi:type="dcterms:W3CDTF">2019-09-26T17:41:49Z</dcterms:modified>
</cp:coreProperties>
</file>